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media/media5.mp4" ContentType="video/mp4"/>
  <Override PartName="/ppt/media/media6.mp4" ContentType="video/mp4"/>
  <Override PartName="/ppt/media/media7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514" r:id="rId4"/>
    <p:sldId id="515" r:id="rId5"/>
    <p:sldId id="516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102" y="-51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024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7E3EF34-7656-4396-AEBE-2B554E5E93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5A49F08-9100-4AF5-BC0A-FC6A093BE3CC}" type="datetime1">
              <a:rPr lang="ko-KR" altLang="en-US"/>
              <a:pPr lvl="0">
                <a:defRPr/>
              </a:pPr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6017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hlinkClick r:id="rId2"/>
            <a:extLst>
              <a:ext uri="{FF2B5EF4-FFF2-40B4-BE49-F238E27FC236}">
                <a16:creationId xmlns:a16="http://schemas.microsoft.com/office/drawing/2014/main" xmlns="" id="{2C600E68-8A35-4948-8C19-2B39B24BA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5"/>
            <a:extLst>
              <a:ext uri="{FF2B5EF4-FFF2-40B4-BE49-F238E27FC236}">
                <a16:creationId xmlns:a16="http://schemas.microsoft.com/office/drawing/2014/main" xmlns="" id="{69F033AD-8CA0-4499-88BD-3579611151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99E4255-A148-4E48-BDE5-54D3988293DF}"/>
              </a:ext>
            </a:extLst>
          </p:cNvPr>
          <p:cNvSpPr/>
          <p:nvPr userDrawn="1"/>
        </p:nvSpPr>
        <p:spPr>
          <a:xfrm>
            <a:off x="1979596" y="1288790"/>
            <a:ext cx="8232808" cy="4280420"/>
          </a:xfrm>
          <a:prstGeom prst="roundRect">
            <a:avLst>
              <a:gd name="adj" fmla="val 7173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F537D8-01EC-4AC6-A237-890D5E975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93" r="68123" b="32416"/>
          <a:stretch/>
        </p:blipFill>
        <p:spPr>
          <a:xfrm>
            <a:off x="0" y="3556000"/>
            <a:ext cx="36576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B7EC115-654A-4D76-9735-092FC6E57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689" r="4693" b="32416"/>
          <a:stretch/>
        </p:blipFill>
        <p:spPr>
          <a:xfrm>
            <a:off x="8610600" y="3556000"/>
            <a:ext cx="35814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FA6FAA27-A080-4FA1-8C40-9CE251B04D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420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59738806-0879-4B9D-8C29-007999E2FB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420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xmlns="" id="{4F0FBA5E-4077-4B7C-8E9F-5F4C31728C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907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xmlns="" id="{C40C152D-C0B2-463E-8107-BB8FC4B1F40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907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739048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8" name="그림 개체 틀 11">
            <a:extLst>
              <a:ext uri="{FF2B5EF4-FFF2-40B4-BE49-F238E27FC236}">
                <a16:creationId xmlns:a16="http://schemas.microsoft.com/office/drawing/2014/main" xmlns="" id="{19C5AD2E-3EB4-420B-9206-77A14E6D2D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59942" y="1007424"/>
            <a:ext cx="2203016" cy="4843152"/>
          </a:xfrm>
          <a:prstGeom prst="roundRect">
            <a:avLst>
              <a:gd name="adj" fmla="val 2115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268769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xmlns="" id="{40A0122A-A595-412E-AD59-0A6FA4011A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6993" y="1331445"/>
            <a:ext cx="5678614" cy="3702944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4855401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8">
            <a:extLst>
              <a:ext uri="{FF2B5EF4-FFF2-40B4-BE49-F238E27FC236}">
                <a16:creationId xmlns:a16="http://schemas.microsoft.com/office/drawing/2014/main" xmlns="" id="{25EFEC2F-790F-48B0-A52D-25A15E0C97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11" y="2067023"/>
            <a:ext cx="6006334" cy="3444778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2070927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220D038-EB1C-45CC-91D3-A7B501723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A21AB357-0E3A-4C14-9E5B-3B44276A20B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hlinkClick r:id="rId2"/>
            <a:extLst>
              <a:ext uri="{FF2B5EF4-FFF2-40B4-BE49-F238E27FC236}">
                <a16:creationId xmlns:a16="http://schemas.microsoft.com/office/drawing/2014/main" xmlns="" id="{2C600E68-8A35-4948-8C19-2B39B24BA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5"/>
            <a:extLst>
              <a:ext uri="{FF2B5EF4-FFF2-40B4-BE49-F238E27FC236}">
                <a16:creationId xmlns:a16="http://schemas.microsoft.com/office/drawing/2014/main" xmlns="" id="{69F033AD-8CA0-4499-88BD-3579611151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99E4255-A148-4E48-BDE5-54D3988293DF}"/>
              </a:ext>
            </a:extLst>
          </p:cNvPr>
          <p:cNvSpPr/>
          <p:nvPr userDrawn="1"/>
        </p:nvSpPr>
        <p:spPr>
          <a:xfrm>
            <a:off x="1979596" y="1288790"/>
            <a:ext cx="8232808" cy="4280420"/>
          </a:xfrm>
          <a:prstGeom prst="roundRect">
            <a:avLst>
              <a:gd name="adj" fmla="val 7173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F537D8-01EC-4AC6-A237-890D5E975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93" r="68123" b="32416"/>
          <a:stretch/>
        </p:blipFill>
        <p:spPr>
          <a:xfrm flipH="1">
            <a:off x="8534400" y="3556000"/>
            <a:ext cx="36576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B7EC115-654A-4D76-9735-092FC6E57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689" r="4693" b="32416"/>
          <a:stretch/>
        </p:blipFill>
        <p:spPr>
          <a:xfrm flipH="1">
            <a:off x="0" y="3556000"/>
            <a:ext cx="35814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778245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>
            <a:off x="0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>
            <a:off x="10232125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3090123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93551695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502933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60141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>
            <a:off x="0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>
            <a:off x="10232125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7">
            <a:extLst>
              <a:ext uri="{FF2B5EF4-FFF2-40B4-BE49-F238E27FC236}">
                <a16:creationId xmlns:a16="http://schemas.microsoft.com/office/drawing/2014/main" xmlns="" id="{66D10DD8-F75B-4D3D-96CA-102B0C7D0A6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330828" y="1673729"/>
            <a:ext cx="3510548" cy="351054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281171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2">
            <a:extLst>
              <a:ext uri="{FF2B5EF4-FFF2-40B4-BE49-F238E27FC236}">
                <a16:creationId xmlns:a16="http://schemas.microsoft.com/office/drawing/2014/main" xmlns="" id="{D499E7C1-046C-4666-B7D2-1729037D3A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3557" y="787400"/>
            <a:ext cx="3629920" cy="5283200"/>
          </a:xfrm>
          <a:prstGeom prst="roundRect">
            <a:avLst>
              <a:gd name="adj" fmla="val 267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31638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2">
            <a:extLst>
              <a:ext uri="{FF2B5EF4-FFF2-40B4-BE49-F238E27FC236}">
                <a16:creationId xmlns:a16="http://schemas.microsoft.com/office/drawing/2014/main" xmlns="" id="{4CA9FFDF-69EC-498D-AF55-050300214CB8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467565" y="1269000"/>
            <a:ext cx="4320004" cy="43200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36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4413415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theme" Target="../theme/theme1.xml"  /><Relationship Id="rId17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88" r:id="rId3"/>
    <p:sldLayoutId id="2147483689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video" Target="../media/media7.mp4"  /><Relationship Id="rId3" Type="http://schemas.microsoft.com/office/2007/relationships/media" Target="../media/media7.mp4"  /><Relationship Id="rId4" Type="http://schemas.openxmlformats.org/officeDocument/2006/relationships/image" Target="../media/image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20.png"  /><Relationship Id="rId5" Type="http://schemas.openxmlformats.org/officeDocument/2006/relationships/video" Target="../media/media2.mp4"  /><Relationship Id="rId6" Type="http://schemas.microsoft.com/office/2007/relationships/media" Target="../media/media2.mp4"  /><Relationship Id="rId7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2.png"  /><Relationship Id="rId3" Type="http://schemas.openxmlformats.org/officeDocument/2006/relationships/video" Target="../media/media3.mp4"  /><Relationship Id="rId4" Type="http://schemas.microsoft.com/office/2007/relationships/media" Target="../media/media3.mp4"  /><Relationship Id="rId5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video" Target="../media/media4.mp4"  /><Relationship Id="rId3" Type="http://schemas.microsoft.com/office/2007/relationships/media" Target="../media/media4.mp4"  /><Relationship Id="rId4" Type="http://schemas.openxmlformats.org/officeDocument/2006/relationships/image" Target="../media/image24.png"  /><Relationship Id="rId5" Type="http://schemas.openxmlformats.org/officeDocument/2006/relationships/video" Target="../media/media5.mp4"  /><Relationship Id="rId6" Type="http://schemas.microsoft.com/office/2007/relationships/media" Target="../media/media5.mp4"  /><Relationship Id="rId7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../media/media6.mp4"  /><Relationship Id="rId3" Type="http://schemas.microsoft.com/office/2007/relationships/media" Target="../media/media6.mp4"  /><Relationship Id="rId4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0300" y="2202180"/>
            <a:ext cx="7391400" cy="1186815"/>
          </a:xfrm>
          <a:prstGeom prst="rect">
            <a:avLst/>
          </a:prstGeom>
          <a:noFill/>
          <a:effectLst/>
        </p:spPr>
        <p:txBody>
          <a:bodyPr wrap="square" anchor="ctr" anchorCtr="0">
            <a:spAutoFit/>
          </a:bodyPr>
          <a:lstStyle/>
          <a:p>
            <a:pPr lvl="0" algn="ctr">
              <a:defRPr/>
            </a:pPr>
            <a:r>
              <a:rPr lang="en-US" altLang="ko-KR" sz="7200">
                <a:latin typeface="+mj-lt"/>
                <a:ea typeface="+mn-ea"/>
                <a:cs typeface="Arial"/>
              </a:rPr>
              <a:t>Camping Go</a:t>
            </a:r>
            <a:endParaRPr lang="en-US" altLang="ko-KR" sz="7200">
              <a:latin typeface="+mj-lt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0300" y="3453155"/>
            <a:ext cx="7391400" cy="52322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n-lt"/>
                <a:ea typeface="+mn-ea"/>
                <a:cs typeface="Arial"/>
              </a:rPr>
              <a:t>easy and fast reservation</a:t>
            </a:r>
            <a:endParaRPr lang="en-US" altLang="ko-KR" sz="2800">
              <a:latin typeface="+mn-lt"/>
              <a:ea typeface="+mn-ea"/>
              <a:cs typeface="Arial"/>
            </a:endParaRPr>
          </a:p>
        </p:txBody>
      </p:sp>
      <p:sp>
        <p:nvSpPr>
          <p:cNvPr id="10" name="사각형: 둥근 모서리 9"/>
          <p:cNvSpPr/>
          <p:nvPr/>
        </p:nvSpPr>
        <p:spPr>
          <a:xfrm>
            <a:off x="4330700" y="4153577"/>
            <a:ext cx="3530600" cy="504368"/>
          </a:xfrm>
          <a:prstGeom prst="roundRect">
            <a:avLst>
              <a:gd name="adj" fmla="val 50000"/>
            </a:avLst>
          </a:prstGeom>
          <a:solidFill>
            <a:srgbClr val="4e5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22.07.26 ~ 22.09.08</a:t>
            </a:r>
            <a:endParaRPr lang="en-US" altLang="ko-KR" sz="20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62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281662" y="1483192"/>
            <a:ext cx="2907219" cy="57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+mj-lt"/>
                <a:ea typeface="+mn-ea"/>
                <a:cs typeface="Arial"/>
              </a:rPr>
              <a:t>관리자모드</a:t>
            </a:r>
            <a:endParaRPr lang="ko-KR" altLang="en-US" sz="3200">
              <a:latin typeface="+mj-lt"/>
              <a:ea typeface="+mn-ea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81662" y="2137000"/>
            <a:ext cx="3129469" cy="1156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sz="2000">
                <a:solidFill>
                  <a:schemeClr val="tx1"/>
                </a:solidFill>
                <a:latin typeface="맑은 고딕"/>
                <a:ea typeface="맑은 고딕"/>
              </a:rPr>
              <a:t>회원관리</a:t>
            </a:r>
            <a:endParaRPr lang="ko-KR" altLang="en-US" sz="20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회원들의 기본적인 인적사항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endParaRPr lang="en-US" altLang="ko-KR" sz="14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회원상태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일반회원과 휴먼회원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를</a:t>
            </a:r>
            <a:endParaRPr lang="ko-KR" altLang="en-US" sz="14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확인할 수 있도록 하였습니다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 sz="14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3" name="TextBox 26"/>
          <p:cNvSpPr txBox="1"/>
          <p:nvPr/>
        </p:nvSpPr>
        <p:spPr>
          <a:xfrm>
            <a:off x="1281662" y="3320068"/>
            <a:ext cx="3129469" cy="115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업체관리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업체의 기본적인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와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업체객실의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기능을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구현하였습니다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4" name="TextBox 26"/>
          <p:cNvSpPr txBox="1"/>
          <p:nvPr/>
        </p:nvSpPr>
        <p:spPr>
          <a:xfrm>
            <a:off x="1281662" y="4500751"/>
            <a:ext cx="3129469" cy="94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게시판관리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게시판의 기본적인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기능을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구현하였습니다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kumimoji="0" lang="en-US" altLang="ko-KR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35" name="관리자 모드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5206999" y="1613956"/>
            <a:ext cx="5729732" cy="36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989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TeaHwan Lim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453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힘들었던점을 어떻게 극복했는지 : 막히는 부분이나 도저히 문제를 모를때가 제일 힘들었는데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팀원들에게 물어보기도 하고 구글링을 통해서 문제 해결하는데에 중점을 두었습니다.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배운점 : 프로젝트를 여유기간을 두고도 그 기간내에 끝내는게 어렵다는걸 배우고 mybatis의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동적쿼리를 알게되었습니다.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프로젝트를 또 한다면 지켜야할 점 : 변수명을 명확히 작성하는걸 지켜야 다른사람이 보아도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무슨 기능을 하는지 알수있다란걸 알게되었습니다.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부족한점 : 여러가지가 부족하지만 설계의 모든부분을 생각해야한다는 점이 부족합니다.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개발을 진행하면서 설계할 당시에 놓친 부분이 많다는걸 느꼈습니다.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성장해야 할점 : erd의 전반적인 기초 상식과 처음으로 돌아서 java의 기본적인 이해도를 높여야 합니다. 기초가 튼튼하지 못한걸 요번 프로젝트에서 느낌으로써 개인 토이프로젝트를 통해 저의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성장가능성을 높여야겠다고 생각했습니다.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이번 프로젝트의 보완점 : 검색부분에 대해선 보완해야 할점이 많습니다. 작동할때마다 sql문이 작동하는점, 지도api가 가끔 잘 사용이 안된다는점(클러스터부분) 이있습니다. 또한 지도검색을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키면 속도가 느려지는 것도 보완해야할 상황입니다.</a:t>
            </a:r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3858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SeongSeok Oh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8"/>
            <a:ext cx="10308165" cy="438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 역할 : 관리자모드의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Beck-end, Front-end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개발을 전담하여 프로젝트를 진행하였습니다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힘들었던점을 어떻게 극복했는지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Thymeleaf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MVC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패턴을 처음 사용하는 프로젝트여서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Controller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사용법이 익숙하지 않았지만 팀원과 구글링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선생님의 조언으로 풀어 나갈 수 있었습니다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배운점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SpringBoot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이용하여 프로젝트를 개발하는 방법을 익혔습니다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프로젝트를 또 한다면 지켜야할 점 : 협업을 한다면 단연 중요한 건 의사소통이라고 생각합니다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Github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을 이용하여 병합 시 팀원들과의 의사소통으로 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부족한점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Thymeleaf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뿐만 아니라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JSP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JPA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등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View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구현하는데 많은 어려움을 느꼈습니다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의 사용법을 확실히 익히는게 중요하다고 생각하였습니다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성장해야 할점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JavaScript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JQuery, 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등 기본기와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Mybatis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이용하여 동적쿼리를 사용하는 방법을 확실히 한다면 지금보다 뛰어난 개발자로 성장할 수 있다고 생각합니다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이번 프로젝트의 보완점 : 관리자모드의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UI, UX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JavaScript,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JQuery, 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이용한 구현부의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보완이 필요합니다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기본적인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CRUD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과정의 폼체크부분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CRUD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의 결과 상태창 구현 등을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보완 할 예정입니다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en-US" altLang="ko-KR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1495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+mn-cs"/>
              </a:rPr>
              <a:t>HyunWoong Kim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365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3차 프로젝트를 하면서 이전에 했던 2차프로젝트보다 팀워크가 개선되었다는것이 느껴졌습니다. 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우선은 이전 프로젝트와는 다르게 기능별로 확실하게 나누어 진행을 한결과 중복된기능이 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없어졌고 형상관리하기 용이하였고, 이번 프로젝트 기능을 나눌때는 메인기능들을 분배하도록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하여 어려울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수도 있지만 그래도 끝까지 포기하지 않고,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구현을 해주어서 고마웠다. 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저는 이번 프로젝트할때 만큼은 이전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프로젝트보다 열정이 떨어졌지만 옆에서 격려해주는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팀원들이 있어서 정말 완벽하지는 않았지만 완성을 할수있었던것 같습니다.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열정이 식었던 이유는 스프링 프레임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워크를 배우기 시작하면서 아직 완벽하게 알지는 못하지만 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설정파일을 만드는것이 너무 비효율적이다 라는 생각이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각인되며 스프링 프레임워크를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배우는것에 흥미를 느끼지 못했었고, spring security를 사용하다보니 제공되는 기능이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제기능을 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하지못하고 일정 부분만 처리해주는것에대해 미완성 프레임워크라는 생각이 열정을 완전히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식혔던것 같습니다. 개발을 하다보면 남의 코드를 보는것이 다반사일것 입니다. 하지만 전과 같이 나의 생각에 맞추려다 보면 정말 스트레스를 많이 받게 되기에 남의 생각을 수용하는 것 또한 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고쳐야할점 이라는것을 알게되었고 앞으로 평생의 과제일것같습니다.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768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+mn-cs"/>
              </a:rPr>
              <a:t>HoeKyung Choi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374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캠핑 프로젝트를 진행하면서 저는 예약 기능을 맡아서 했습니다. 프로젝트 초반에는 내가 이 기능을 완성할 수 있을까? 라는 걱정이 많았지만, 팀원들과 원활한 소통을 통해서 잘 해결해 나갔던것 같습니다.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이번 프로젝트를 하면서 좋았던점은 지난 프로젝트를 진행할 때 보다 자바의 이해도가 많이 늘었고, 프로젝트 자체의 부담감이 훨씬 줄어들었습니다. 또 팀원들과의 코드에 대한 즉각적인 피드백과 어려운 문제들을 서로 공유해 가면서 진행하였기 때문에  크게 막히는 부분이 없이 완성했다는것 입니다.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팀원들과 협업하여 프로젝트를 완성해나가는 과정이 저에겐 팀프로젝트의 전반적인 이해도,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코드에서 에러가 발생했을때 그걸 해결하는 능력, 팀원과의 원활한 커뮤니케이션 능력이 이전보다 많이 발전할 수 있었던 협업이였던것 같고, 앞으로 많은 팀프로젝트를 진행하게 될텐데 더열심히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해야겠다는 다짐도 들었습니다.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한가지 아쉬웠던 점은 메인기능을 제외한 다른 부수적인 기능들을 많이 만들지 못한것이다.</a:t>
            </a:r>
            <a:endParaRPr lang="ko-KR" alt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2308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6134" y="2828835"/>
            <a:ext cx="4419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 sz="7200" b="0"/>
              <a:t>Thanks !</a:t>
            </a:r>
            <a:endParaRPr lang="en-US" altLang="ko-KR" sz="7200" b="0"/>
          </a:p>
        </p:txBody>
      </p:sp>
    </p:spTree>
    <p:extLst>
      <p:ext uri="{BB962C8B-B14F-4D97-AF65-F5344CB8AC3E}">
        <p14:creationId xmlns:p14="http://schemas.microsoft.com/office/powerpoint/2010/main" val="143411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588406" y="1113844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/>
              <a:t>Contents</a:t>
            </a:r>
            <a:endParaRPr lang="ko-KR" altLang="en-US" sz="2800"/>
          </a:p>
        </p:txBody>
      </p:sp>
      <p:sp>
        <p:nvSpPr>
          <p:cNvPr id="45" name="직사각형 19"/>
          <p:cNvSpPr/>
          <p:nvPr/>
        </p:nvSpPr>
        <p:spPr>
          <a:xfrm>
            <a:off x="1466672" y="4591423"/>
            <a:ext cx="2549699" cy="1255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주요기능</a:t>
            </a:r>
            <a:endParaRPr lang="ko-KR" altLang="en-US" sz="2400">
              <a:latin typeface="+mj-lt"/>
              <a:ea typeface="+mn-ea"/>
              <a:cs typeface="+mn-cs"/>
            </a:endParaRPr>
          </a:p>
          <a:p>
            <a:pPr lvl="0">
              <a:defRPr/>
            </a:pPr>
            <a:endParaRPr lang="ko-KR" altLang="en-US" sz="800">
              <a:latin typeface="+mj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로그인 </a:t>
            </a:r>
            <a:r>
              <a:rPr lang="en-US" altLang="ko-KR" sz="1500">
                <a:latin typeface="+mj-lt"/>
                <a:ea typeface="+mn-ea"/>
                <a:cs typeface="+mn-cs"/>
              </a:rPr>
              <a:t>&amp;</a:t>
            </a:r>
            <a:r>
              <a:rPr lang="ko-KR" altLang="en-US" sz="1500">
                <a:latin typeface="+mj-lt"/>
                <a:ea typeface="+mn-ea"/>
                <a:cs typeface="+mn-cs"/>
              </a:rPr>
              <a:t> 회원가입</a:t>
            </a:r>
            <a:endParaRPr lang="ko-KR" altLang="en-US" sz="1500">
              <a:latin typeface="+mj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 </a:t>
            </a:r>
            <a:r>
              <a:rPr lang="ko-KR" altLang="en-US" sz="1500">
                <a:latin typeface="+mj-lt"/>
                <a:ea typeface="+mn-ea"/>
                <a:cs typeface="+mn-cs"/>
              </a:rPr>
              <a:t>검색	</a:t>
            </a: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챗봇</a:t>
            </a:r>
            <a:endParaRPr lang="ko-KR" altLang="en-US" sz="1500">
              <a:latin typeface="+mj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예약	</a:t>
            </a: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관리자모드</a:t>
            </a:r>
            <a:endParaRPr lang="ko-KR" altLang="en-US" sz="1500">
              <a:latin typeface="+mj-lt"/>
              <a:ea typeface="+mn-ea"/>
              <a:cs typeface="+mn-cs"/>
            </a:endParaRPr>
          </a:p>
        </p:txBody>
      </p:sp>
      <p:sp>
        <p:nvSpPr>
          <p:cNvPr id="46" name="직사각형 23"/>
          <p:cNvSpPr/>
          <p:nvPr/>
        </p:nvSpPr>
        <p:spPr>
          <a:xfrm>
            <a:off x="126558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04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47" name="직사각형 25"/>
          <p:cNvSpPr/>
          <p:nvPr/>
        </p:nvSpPr>
        <p:spPr>
          <a:xfrm>
            <a:off x="4720608" y="4591423"/>
            <a:ext cx="2750783" cy="44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느낀점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48" name="직사각형 26"/>
          <p:cNvSpPr/>
          <p:nvPr/>
        </p:nvSpPr>
        <p:spPr>
          <a:xfrm>
            <a:off x="472060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05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49" name="직사각형 28"/>
          <p:cNvSpPr/>
          <p:nvPr/>
        </p:nvSpPr>
        <p:spPr>
          <a:xfrm>
            <a:off x="8175628" y="4591423"/>
            <a:ext cx="2750784" cy="44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Q&amp;A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50" name="직사각형 29"/>
          <p:cNvSpPr/>
          <p:nvPr/>
        </p:nvSpPr>
        <p:spPr>
          <a:xfrm>
            <a:off x="817562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06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51" name="직사각형 19"/>
          <p:cNvSpPr/>
          <p:nvPr/>
        </p:nvSpPr>
        <p:spPr>
          <a:xfrm>
            <a:off x="1413754" y="2813422"/>
            <a:ext cx="2602617" cy="45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summary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52" name="직사각형 23"/>
          <p:cNvSpPr/>
          <p:nvPr/>
        </p:nvSpPr>
        <p:spPr>
          <a:xfrm>
            <a:off x="126558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01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53" name="직사각형 25"/>
          <p:cNvSpPr/>
          <p:nvPr/>
        </p:nvSpPr>
        <p:spPr>
          <a:xfrm>
            <a:off x="4720608" y="2813422"/>
            <a:ext cx="2750783" cy="823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Project Team Member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54" name="직사각형 26"/>
          <p:cNvSpPr/>
          <p:nvPr/>
        </p:nvSpPr>
        <p:spPr>
          <a:xfrm>
            <a:off x="472060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02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55" name="직사각형 28"/>
          <p:cNvSpPr/>
          <p:nvPr/>
        </p:nvSpPr>
        <p:spPr>
          <a:xfrm>
            <a:off x="8175628" y="2813422"/>
            <a:ext cx="3159000" cy="449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개발환경 및 사용기술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56" name="직사각형 29"/>
          <p:cNvSpPr/>
          <p:nvPr/>
        </p:nvSpPr>
        <p:spPr>
          <a:xfrm>
            <a:off x="817562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03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81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b="-240"/>
          <a:stretch>
            <a:fillRect/>
          </a:stretch>
        </p:blipFill>
        <p:spPr>
          <a:xfrm>
            <a:off x="5526312" y="1417167"/>
            <a:ext cx="5754325" cy="402366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37" name="TextBox 27"/>
          <p:cNvSpPr txBox="1"/>
          <p:nvPr/>
        </p:nvSpPr>
        <p:spPr>
          <a:xfrm>
            <a:off x="1404431" y="3169935"/>
            <a:ext cx="4462969" cy="518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ko-KR" altLang="en-US" sz="2800"/>
              <a:t>개발 이유</a:t>
            </a:r>
            <a:endParaRPr lang="ko-KR" altLang="en-US" sz="2800"/>
          </a:p>
        </p:txBody>
      </p:sp>
      <p:sp>
        <p:nvSpPr>
          <p:cNvPr id="38" name="TextBox 27"/>
          <p:cNvSpPr txBox="1"/>
          <p:nvPr/>
        </p:nvSpPr>
        <p:spPr>
          <a:xfrm>
            <a:off x="1404431" y="1455873"/>
            <a:ext cx="4462969" cy="9710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3300"/>
              <a:t>Camping Go</a:t>
            </a:r>
            <a:endParaRPr lang="en-US" altLang="ko-KR" sz="3300"/>
          </a:p>
          <a:p>
            <a:pPr lvl="0">
              <a:defRPr/>
            </a:pPr>
            <a:r>
              <a:rPr lang="en-US" altLang="ko-KR" sz="2500"/>
              <a:t>easy and fast reservation</a:t>
            </a:r>
            <a:endParaRPr lang="en-US" altLang="ko-KR" sz="2500"/>
          </a:p>
        </p:txBody>
      </p:sp>
      <p:sp>
        <p:nvSpPr>
          <p:cNvPr id="39" name="TextBox 28"/>
          <p:cNvSpPr txBox="1"/>
          <p:nvPr/>
        </p:nvSpPr>
        <p:spPr>
          <a:xfrm>
            <a:off x="1404431" y="3926416"/>
            <a:ext cx="4462969" cy="11580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로그인</a:t>
            </a:r>
            <a:r>
              <a:rPr lang="en-US" altLang="ko-KR" sz="1400">
                <a:solidFill>
                  <a:schemeClr val="tx1"/>
                </a:solidFill>
              </a:rPr>
              <a:t>&amp;</a:t>
            </a:r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게시판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검색과 예약기능으로</a:t>
            </a:r>
            <a:endParaRPr lang="ko-KR" altLang="en-US" sz="14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학원에서 배운 기능들을 구현하기 적합하다고 판단</a:t>
            </a:r>
            <a:endParaRPr lang="ko-KR" altLang="en-US" sz="1400">
              <a:solidFill>
                <a:schemeClr val="tx1"/>
              </a:solidFill>
            </a:endParaRPr>
          </a:p>
          <a:p>
            <a:pPr lvl="0">
              <a:defRPr/>
            </a:pPr>
            <a:endParaRPr lang="ko-KR" altLang="en-US" sz="14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사용자들의 캠핑 및 여행지 선택을</a:t>
            </a:r>
            <a:endParaRPr lang="ko-KR" altLang="en-US" sz="14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쉽고 빠르게 도와주는 웹 어플리케이션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040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798" y="1671688"/>
            <a:ext cx="878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Project Team Member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6582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검색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endParaRPr lang="ko-KR" altLang="en-US" sz="1400">
              <a:solidFill>
                <a:schemeClr val="tx1"/>
              </a:solidFill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  <a:endParaRPr lang="en-US" altLang="ko-KR" sz="1400">
              <a:solidFill>
                <a:schemeClr val="tx1"/>
              </a:solidFill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en-US" altLang="ko-KR" sz="140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6581" y="3205167"/>
            <a:ext cx="2307164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TeaHwan Lim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26581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01.</a:t>
            </a:r>
            <a:endParaRPr lang="en-US" altLang="ko-KR" sz="2800">
              <a:latin typeface="+mj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4250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관리자모드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endParaRPr lang="ko-KR" altLang="en-US" sz="1400">
              <a:solidFill>
                <a:schemeClr val="tx1"/>
              </a:solidFill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  <a:endParaRPr lang="en-US" altLang="ko-KR" sz="1400">
              <a:solidFill>
                <a:schemeClr val="tx1"/>
              </a:solidFill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24248" y="3205167"/>
            <a:ext cx="2254251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SeongSeok Oh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2425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02.</a:t>
            </a:r>
            <a:endParaRPr lang="en-US" altLang="ko-KR" sz="2800">
              <a:latin typeface="+mj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3968750"/>
            <a:ext cx="2243665" cy="947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로그인</a:t>
            </a:r>
            <a:r>
              <a:rPr lang="en-US" altLang="ko-KR" sz="1400">
                <a:solidFill>
                  <a:schemeClr val="tx1"/>
                </a:solidFill>
              </a:rPr>
              <a:t>&amp;</a:t>
            </a:r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챗봇</a:t>
            </a:r>
            <a:endParaRPr lang="ko-KR" altLang="en-US" sz="1400">
              <a:solidFill>
                <a:schemeClr val="tx1"/>
              </a:solidFill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back-end</a:t>
            </a:r>
            <a:endParaRPr lang="en-US" altLang="ko-KR" sz="1400">
              <a:solidFill>
                <a:schemeClr val="tx1"/>
              </a:solidFill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  <a:endParaRPr lang="en-US" altLang="ko-KR" sz="1400">
              <a:solidFill>
                <a:schemeClr val="tx1"/>
              </a:solidFill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8998" y="3205166"/>
            <a:ext cx="2730498" cy="447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HyunWoong Kim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9600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03.</a:t>
            </a:r>
            <a:endParaRPr lang="en-US" altLang="ko-KR" sz="2800">
              <a:latin typeface="+mj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20670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예약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  <a:endParaRPr lang="en-US" altLang="ko-KR" sz="1400">
              <a:solidFill>
                <a:schemeClr val="tx1"/>
              </a:solidFill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  <a:endParaRPr lang="en-US" altLang="ko-KR" sz="1400">
              <a:solidFill>
                <a:schemeClr val="tx1"/>
              </a:solidFill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20670" y="3205167"/>
            <a:ext cx="2370664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HoeKyung Choi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2067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04.</a:t>
            </a:r>
            <a:endParaRPr lang="en-US" altLang="ko-KR" sz="280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98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01699" y="988876"/>
            <a:ext cx="3678768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3200" b="0">
                <a:solidFill>
                  <a:srgbClr val="211c1e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ko-KR" altLang="en-US" sz="2800">
                <a:solidFill>
                  <a:schemeClr val="tx1"/>
                </a:solidFill>
                <a:latin typeface="+mn-lt"/>
              </a:rPr>
              <a:t>개발환경 및 사용기술</a:t>
            </a:r>
            <a:endParaRPr lang="ko-KR" altLang="en-US" sz="2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3" name="그림 2" descr="텍스트, 표지판, 클립아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85530" y="1907535"/>
            <a:ext cx="2394877" cy="907150"/>
          </a:xfrm>
          <a:prstGeom prst="rect">
            <a:avLst/>
          </a:prstGeom>
        </p:spPr>
      </p:pic>
      <p:pic>
        <p:nvPicPr>
          <p:cNvPr id="54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0335" y="3735916"/>
            <a:ext cx="1192486" cy="1192486"/>
          </a:xfrm>
          <a:prstGeom prst="rect">
            <a:avLst/>
          </a:prstGeom>
        </p:spPr>
      </p:pic>
      <p:pic>
        <p:nvPicPr>
          <p:cNvPr id="55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39980" y="3735916"/>
            <a:ext cx="1055634" cy="1055634"/>
          </a:xfrm>
          <a:prstGeom prst="rect">
            <a:avLst/>
          </a:prstGeom>
        </p:spPr>
      </p:pic>
      <p:pic>
        <p:nvPicPr>
          <p:cNvPr id="56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50720" y="1945537"/>
            <a:ext cx="879846" cy="879846"/>
          </a:xfrm>
          <a:prstGeom prst="rect">
            <a:avLst/>
          </a:prstGeom>
        </p:spPr>
      </p:pic>
      <p:pic>
        <p:nvPicPr>
          <p:cNvPr id="58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59742" y="3858529"/>
            <a:ext cx="775207" cy="755805"/>
          </a:xfrm>
          <a:prstGeom prst="rect">
            <a:avLst/>
          </a:prstGeom>
        </p:spPr>
      </p:pic>
      <p:pic>
        <p:nvPicPr>
          <p:cNvPr id="60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215044" y="3843966"/>
            <a:ext cx="855032" cy="855032"/>
          </a:xfrm>
          <a:prstGeom prst="rect">
            <a:avLst/>
          </a:prstGeom>
        </p:spPr>
      </p:pic>
      <p:pic>
        <p:nvPicPr>
          <p:cNvPr id="62" name="그림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880096" y="2042582"/>
            <a:ext cx="1310718" cy="688127"/>
          </a:xfrm>
          <a:prstGeom prst="rect">
            <a:avLst/>
          </a:prstGeom>
        </p:spPr>
      </p:pic>
      <p:pic>
        <p:nvPicPr>
          <p:cNvPr id="77" name="그림 32" descr="텍스트, 식탁용기구, 접시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348180" y="4057735"/>
            <a:ext cx="1351864" cy="526152"/>
          </a:xfrm>
          <a:prstGeom prst="rect">
            <a:avLst/>
          </a:prstGeom>
        </p:spPr>
      </p:pic>
      <p:pic>
        <p:nvPicPr>
          <p:cNvPr id="78" name="그림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979583" y="3778250"/>
            <a:ext cx="1117599" cy="111759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222852" y="3936999"/>
            <a:ext cx="1256631" cy="6027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797597" y="3735916"/>
            <a:ext cx="973667" cy="97366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99884" y="1951990"/>
            <a:ext cx="1628739" cy="8992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656006" y="1927856"/>
            <a:ext cx="1390501" cy="779779"/>
          </a:xfrm>
          <a:prstGeom prst="rect">
            <a:avLst/>
          </a:prstGeom>
        </p:spPr>
      </p:pic>
      <p:sp>
        <p:nvSpPr>
          <p:cNvPr id="84" name="TextBox 18"/>
          <p:cNvSpPr txBox="1"/>
          <p:nvPr/>
        </p:nvSpPr>
        <p:spPr>
          <a:xfrm>
            <a:off x="1017288" y="2924447"/>
            <a:ext cx="1485933" cy="36654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windows10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85" name="TextBox 18"/>
          <p:cNvSpPr txBox="1"/>
          <p:nvPr/>
        </p:nvSpPr>
        <p:spPr>
          <a:xfrm>
            <a:off x="4782746" y="4854695"/>
            <a:ext cx="1147268" cy="365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Mybatis 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88" name="TextBox 18"/>
          <p:cNvSpPr txBox="1"/>
          <p:nvPr/>
        </p:nvSpPr>
        <p:spPr>
          <a:xfrm>
            <a:off x="7877406" y="2925508"/>
            <a:ext cx="1549436" cy="36442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SpringBoot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89" name="TextBox 18"/>
          <p:cNvSpPr txBox="1"/>
          <p:nvPr/>
        </p:nvSpPr>
        <p:spPr>
          <a:xfrm>
            <a:off x="3786697" y="2926564"/>
            <a:ext cx="3793098" cy="36718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JAVA, HTML5, JavaScript, CSS3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90" name="TextBox 18"/>
          <p:cNvSpPr txBox="1"/>
          <p:nvPr/>
        </p:nvSpPr>
        <p:spPr>
          <a:xfrm>
            <a:off x="2689185" y="2926034"/>
            <a:ext cx="977933" cy="3633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STS4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91" name="TextBox 18"/>
          <p:cNvSpPr txBox="1"/>
          <p:nvPr/>
        </p:nvSpPr>
        <p:spPr>
          <a:xfrm>
            <a:off x="9674459" y="2924022"/>
            <a:ext cx="1538848" cy="36739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Thymeleaf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92" name="TextBox 18"/>
          <p:cNvSpPr txBox="1"/>
          <p:nvPr/>
        </p:nvSpPr>
        <p:spPr>
          <a:xfrm>
            <a:off x="6096000" y="4853970"/>
            <a:ext cx="1041433" cy="36739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Oracle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93" name="TextBox 18"/>
          <p:cNvSpPr txBox="1"/>
          <p:nvPr/>
        </p:nvSpPr>
        <p:spPr>
          <a:xfrm>
            <a:off x="7517513" y="4855558"/>
            <a:ext cx="1210767" cy="36421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DBeaver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94" name="TextBox 18"/>
          <p:cNvSpPr txBox="1"/>
          <p:nvPr/>
        </p:nvSpPr>
        <p:spPr>
          <a:xfrm>
            <a:off x="8891215" y="4854500"/>
            <a:ext cx="956770" cy="36633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GitHub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667912" y="1959896"/>
            <a:ext cx="754769" cy="726287"/>
          </a:xfrm>
          <a:prstGeom prst="rect">
            <a:avLst/>
          </a:prstGeom>
        </p:spPr>
      </p:pic>
      <p:sp>
        <p:nvSpPr>
          <p:cNvPr id="96" name="TextBox 18"/>
          <p:cNvSpPr txBox="1"/>
          <p:nvPr/>
        </p:nvSpPr>
        <p:spPr>
          <a:xfrm>
            <a:off x="3485499" y="4854695"/>
            <a:ext cx="1327184" cy="365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Bootstrap</a:t>
            </a: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97" name="TextBox 18"/>
          <p:cNvSpPr txBox="1"/>
          <p:nvPr/>
        </p:nvSpPr>
        <p:spPr>
          <a:xfrm>
            <a:off x="2410232" y="4854166"/>
            <a:ext cx="903851" cy="3670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 Ajax</a:t>
            </a: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98" name="TextBox 18"/>
          <p:cNvSpPr txBox="1"/>
          <p:nvPr/>
        </p:nvSpPr>
        <p:spPr>
          <a:xfrm>
            <a:off x="1070382" y="4854696"/>
            <a:ext cx="1083769" cy="3659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JQuery</a:t>
            </a: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99" name="TextBox 18"/>
          <p:cNvSpPr txBox="1"/>
          <p:nvPr/>
        </p:nvSpPr>
        <p:spPr>
          <a:xfrm>
            <a:off x="9964364" y="4854498"/>
            <a:ext cx="1517687" cy="36633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SourceTree</a:t>
            </a: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64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113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Login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7557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Sing Up</a:t>
            </a:r>
            <a:endParaRPr lang="en-US" altLang="ko-KR" sz="2400">
              <a:latin typeface="+mj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9700" y="857872"/>
            <a:ext cx="6832600" cy="5721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Login &amp; Sign Up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2" name="TextBox 2"/>
          <p:cNvSpPr txBox="1"/>
          <p:nvPr/>
        </p:nvSpPr>
        <p:spPr>
          <a:xfrm>
            <a:off x="1526321" y="4339952"/>
            <a:ext cx="4213975" cy="11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spring security를 이용하여 로그인 하려는 아이디값이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있는지 여부를 확인한후 있다면 데이터베이스내에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암호화되어있는 비밀번호와 사용자가 입력한 비밀번호를 암호화하는 메서드를 이용하여 일치한다면 로그인이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되도록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하였고 불일치시 로그인이 되지 않게끔 처리를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하였습니다.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6748034" y="4350535"/>
            <a:ext cx="4086980" cy="19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회원가입시 ID와 EMAIL이 이미 가입되어있는지 AJAX를 이용하여 가시화하였고,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2차 비밀번호확인 기능을 추가하여 본인이 사용할 비밀번호가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제대로 입력이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kumimoji="0" lang="en-US" altLang="ko-KR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되었는지 확인할수 있도록 하였습니다. 그외에 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spring security에서 제공되는 암호화 메서드를 이용하여 비밀번호가 암호화되어 저장되고, 처음 회원에게 부여되는 role(권한)은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unknown이며, 회원가입하기 버튼을 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누르게 되면 자신의 이메일에 이메일인증 메일이 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전송되며, 이메일 인증을 하게되면 role(권한)은 user로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변경됩니다.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4" name="login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619248" y="1702460"/>
            <a:ext cx="3708463" cy="2016252"/>
          </a:xfrm>
          <a:prstGeom prst="rect">
            <a:avLst/>
          </a:prstGeom>
        </p:spPr>
      </p:pic>
      <p:pic>
        <p:nvPicPr>
          <p:cNvPr id="25" name="signup.mp4">
            <a:hlinkClick r:id="" action="ppaction://media"/>
          </p:cNvPr>
          <p:cNvPicPr>
            <a:picLocks noRo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6889748" y="1744793"/>
            <a:ext cx="3708463" cy="20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82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25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2218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24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11" dur="1174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8431" y="1509711"/>
            <a:ext cx="7338837" cy="3595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63000" y="2380914"/>
            <a:ext cx="3123894" cy="282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데이터는 공공데이터에서 데이터를 받아 프로젝트에 맞춰 가공하였습니다</a:t>
            </a:r>
            <a:r>
              <a:rPr lang="en-US" altLang="ko-KR" sz="1200">
                <a:latin typeface="맑은 고딕"/>
                <a:ea typeface="맑은 고딕"/>
              </a:rPr>
              <a:t>. </a:t>
            </a:r>
            <a:r>
              <a:rPr lang="ko-KR" altLang="en-US" sz="1200">
                <a:latin typeface="맑은 고딕"/>
                <a:ea typeface="맑은 고딕"/>
              </a:rPr>
              <a:t>처음 실행될때 </a:t>
            </a:r>
            <a:r>
              <a:rPr lang="en-US" altLang="ko-KR" sz="1200">
                <a:latin typeface="맑은 고딕"/>
                <a:ea typeface="맑은 고딕"/>
              </a:rPr>
              <a:t>DB</a:t>
            </a:r>
            <a:r>
              <a:rPr lang="ko-KR" altLang="en-US" sz="1200">
                <a:latin typeface="맑은 고딕"/>
                <a:ea typeface="맑은 고딕"/>
              </a:rPr>
              <a:t>에 입력하였습니다</a:t>
            </a:r>
            <a:r>
              <a:rPr lang="en-US" altLang="ko-KR" sz="1200">
                <a:latin typeface="맑은 고딕"/>
                <a:ea typeface="맑은 고딕"/>
              </a:rPr>
              <a:t>.</a:t>
            </a:r>
            <a:endParaRPr lang="en-US" altLang="ko-KR" sz="1200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sz="12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지역 선택은 Ajax를 통해 지역이 변할때 포함하고 있는 캠핑장을 검색할수 있게 하였으며 업체명 검색란은 SQL like 문을 사용하여 구현하였습니다. </a:t>
            </a:r>
            <a:endParaRPr lang="ko-KR" altLang="en-US" sz="12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카테고리 부분은 mybatis의 동적 쿼리를 사용하여 sql문 처리 하였습니다.</a:t>
            </a:r>
            <a:endParaRPr lang="ko-KR" altLang="en-US" sz="1200">
              <a:latin typeface="맑은 고딕"/>
              <a:ea typeface="맑은 고딕"/>
            </a:endParaRPr>
          </a:p>
          <a:p>
            <a:pPr lvl="0">
              <a:defRPr/>
            </a:pPr>
            <a:endParaRPr lang="ko-KR" altLang="en-US" sz="12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지도는 카카오Map API를 참고하고 필요한 부분을 고쳐서 마크를 찍은후 지역의 따라서 클러스터를 표시할수 있게끔 구현하였습니다.</a:t>
            </a:r>
            <a:endParaRPr lang="ko-KR" altLang="en-US" sz="1200"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62999" y="1564005"/>
            <a:ext cx="3123893" cy="57721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3200" b="0"/>
              <a:t>Searching</a:t>
            </a:r>
            <a:endParaRPr lang="en-US" altLang="ko-KR" sz="3200" b="0"/>
          </a:p>
        </p:txBody>
      </p:sp>
      <p:pic>
        <p:nvPicPr>
          <p:cNvPr id="8" name="검색하기.mp4">
            <a:hlinkClick r:id="" action="ppaction://media"/>
          </p:cNvPr>
          <p:cNvPicPr>
            <a:picLocks noRo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428749" y="1725082"/>
            <a:ext cx="5688711" cy="30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62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113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예약하기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7557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예약 취소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9700" y="857872"/>
            <a:ext cx="6832600" cy="5721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Reservation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19" name="chatbot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6894554" y="1652227"/>
            <a:ext cx="3708463" cy="2016252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1526321" y="4339952"/>
            <a:ext cx="4086975" cy="173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예약기능의 달력은 JQuery UI 의 datepicker 달력을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사용하였습니다,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예약을 하면 해당방의 입실일과 퇴실일, 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인원수를 저장하게 됩니다.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예약페이지로 이동할때 컨트롤러에서 해당 방에 예약된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모든 예약들의 입실일과 퇴실일을 가져옵니다.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JS를 사용하여 입실일과 퇴실일 사이의 날짜들을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moment 함수를 사용하여 전부 비활성 날짜 배열에 넣어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예약이 불가능한 날짜를 표시해 중복예약을 막습니다.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012619" y="4339952"/>
            <a:ext cx="3653061" cy="11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내가 로그인한 아이디의 예약정보들을 리스트로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만들었습니다.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 정보에는 업체명, 방이름, 입실일, 퇴실일,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인원수를 표시합니다.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 취소를 누르면 해당 예약 정보와 일치하는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예약을 삭제 합니다.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4" name="예약하기.mp4">
            <a:hlinkClick r:id="" action="ppaction://media"/>
          </p:cNvPr>
          <p:cNvPicPr>
            <a:picLocks noRo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619250" y="1652227"/>
            <a:ext cx="3708463" cy="20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4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19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635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4430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hatbot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994833" y="1690555"/>
            <a:ext cx="5778500" cy="347688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09930" y="1641942"/>
            <a:ext cx="2907220" cy="575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챗봇</a:t>
            </a:r>
            <a:endParaRPr kumimoji="0" lang="ko-KR" altLang="en-US" sz="3200" b="0" i="0" u="none" strike="noStrike" kern="1200" cap="none" spc="0" normalizeH="0" baseline="0">
              <a:solidFill>
                <a:srgbClr val="000000"/>
              </a:solidFill>
              <a:latin typeface="Luckiest Guy"/>
              <a:ea typeface="Arial Unicode MS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20514" y="2350514"/>
            <a:ext cx="3859722" cy="2010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웹 소켓과 챗봇서비스 로직을 이용하여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챗봇을 구현하였습니다. 웹 소켓이 연결 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되었을때 챗봇에서 무엇을 도와드릴까요?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라는 문구를 출력하도록 만드었으며, 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사용자가 원하는 대화형 챗봇로직을 구현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하였습니다. 로직은 if문으로 처리를 하여 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가능한 모든 단어들을 대처하게끔 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처리하였습니다. </a:t>
            </a: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5870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482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kiest Guy - Montserrat Light">
      <a:majorFont>
        <a:latin typeface="Luckiest Guy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58be"/>
        </a:solidFill>
        <a:ln>
          <a:noFill/>
        </a:ln>
      </a:spPr>
      <a:bodyPr rtlCol="0" anchor="ctr" anchorCtr="0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f383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828</ep:Words>
  <ep:PresentationFormat>사용자 지정</ep:PresentationFormat>
  <ep:Paragraphs>188</ep:Paragraphs>
  <ep:Slides>15</ep:Slides>
  <ep:Notes>1</ep:Notes>
  <ep:TotalTime>0</ep:TotalTime>
  <ep:HiddenSlides>0</ep:HiddenSlides>
  <ep:MMClips>7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PPTMON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2019-04-06T05:20:47.000</dcterms:created>
  <dc:creator>5</dc:creator>
  <cp:lastModifiedBy>oss71</cp:lastModifiedBy>
  <dcterms:modified xsi:type="dcterms:W3CDTF">2022-09-07T05:03:16.605</dcterms:modified>
  <cp:revision>475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